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5" r:id="rId18"/>
    <p:sldId id="306" r:id="rId19"/>
    <p:sldId id="307" r:id="rId20"/>
    <p:sldId id="308" r:id="rId21"/>
    <p:sldId id="315" r:id="rId22"/>
    <p:sldId id="310" r:id="rId23"/>
    <p:sldId id="311" r:id="rId24"/>
    <p:sldId id="312" r:id="rId25"/>
    <p:sldId id="313" r:id="rId26"/>
    <p:sldId id="257" r:id="rId27"/>
    <p:sldId id="286" r:id="rId28"/>
    <p:sldId id="316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7" r:id="rId57"/>
  </p:sldIdLst>
  <p:sldSz cx="9144000" cy="6858000" type="screen4x3"/>
  <p:notesSz cx="6858000" cy="9144000"/>
  <p:embeddedFontLst>
    <p:embeddedFont>
      <p:font typeface="Angsana New" pitchFamily="18" charset="-34"/>
      <p:regular r:id="rId59"/>
      <p:bold r:id="rId60"/>
      <p:italic r:id="rId61"/>
      <p:boldItalic r:id="rId62"/>
    </p:embeddedFont>
    <p:embeddedFont>
      <p:font typeface="AngsanaUPC" pitchFamily="18" charset="-34"/>
      <p:regular r:id="rId63"/>
      <p:bold r:id="rId64"/>
      <p:italic r:id="rId65"/>
      <p:boldItalic r:id="rId66"/>
    </p:embeddedFont>
    <p:embeddedFont>
      <p:font typeface="Cordia New" pitchFamily="34" charset="-34"/>
      <p:regular r:id="rId67"/>
      <p:bold r:id="rId68"/>
      <p:italic r:id="rId69"/>
      <p:boldItalic r:id="rId70"/>
    </p:embeddedFont>
    <p:embeddedFont>
      <p:font typeface="Malgun Gothic" pitchFamily="34" charset="-127"/>
      <p:regular r:id="rId71"/>
      <p:bold r:id="rId72"/>
    </p:embeddedFont>
    <p:embeddedFont>
      <p:font typeface="Source Sans Pro" charset="0"/>
      <p:regular r:id="rId73"/>
      <p:bold r:id="rId74"/>
      <p:italic r:id="rId75"/>
      <p:boldItalic r:id="rId76"/>
    </p:embeddedFont>
    <p:embeddedFont>
      <p:font typeface="Varela Round" charset="-79"/>
      <p:regular r:id="rId77"/>
    </p:embeddedFont>
    <p:embeddedFont>
      <p:font typeface="Calibri" pitchFamily="34" charset="0"/>
      <p:regular r:id="rId78"/>
      <p:bold r:id="rId79"/>
      <p:italic r:id="rId80"/>
      <p:boldItalic r:id="rId81"/>
    </p:embeddedFont>
    <p:embeddedFont>
      <p:font typeface="Roboto Slab" charset="0"/>
      <p:regular r:id="rId82"/>
      <p:bold r:id="rId83"/>
    </p:embeddedFont>
    <p:embeddedFont>
      <p:font typeface="Nixie One" charset="0"/>
      <p:regular r:id="rId84"/>
    </p:embeddedFont>
    <p:embeddedFont>
      <p:font typeface="TH Sarabun New" pitchFamily="34" charset="-34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BE5051-9097-4ABD-A66D-832D47105756}">
  <a:tblStyle styleId="{F5BE5051-9097-4ABD-A66D-832D47105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92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font" Target="fonts/font3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4B63D6A0-9A10-4893-8E12-B58069506323}" type="presOf" srcId="{88BF3A6E-9829-424D-8847-8CEB9043C568}" destId="{A5AADB2F-3628-43EE-8FFE-69B24ADD4EF1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7328004B-4A32-4DA9-97AD-CBB5AD94C87A}" type="presOf" srcId="{F75795B2-DC7B-4539-AFB4-03D15CB33EDA}" destId="{272CC8C4-74CE-433B-8B7B-F7027EB0F8C3}" srcOrd="0" destOrd="0" presId="urn:microsoft.com/office/officeart/2005/8/layout/cycle6"/>
    <dgm:cxn modelId="{BB175928-5547-4BF2-B3C4-49ABEA96901C}" type="presOf" srcId="{30E286CF-A530-4504-9A19-007D101879DA}" destId="{3CBFB768-D382-4674-A8DC-10249BCA3253}" srcOrd="0" destOrd="0" presId="urn:microsoft.com/office/officeart/2005/8/layout/cycle6"/>
    <dgm:cxn modelId="{F6A4322B-6F92-4EF8-ABDA-5B97BE027025}" type="presOf" srcId="{1BC45184-CBC3-4D37-9555-49788AC45C98}" destId="{F24F9AE1-B24C-48B7-81C2-97FE6533B7F7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A3AD9ED2-3F34-4BC2-B768-82BE2AECBA15}" type="presOf" srcId="{0BFB21D3-0437-430B-812F-7E3F86F89B78}" destId="{A829EB72-4AC6-4A0E-93BD-9460D845704C}" srcOrd="0" destOrd="0" presId="urn:microsoft.com/office/officeart/2005/8/layout/cycle6"/>
    <dgm:cxn modelId="{EA5DB74D-4A3A-4996-9526-63E549B5E918}" type="presOf" srcId="{30FF958E-C71A-4B23-A041-F58E47E3C90C}" destId="{12272D67-0FD4-425F-8BE4-9F14576166BC}" srcOrd="0" destOrd="0" presId="urn:microsoft.com/office/officeart/2005/8/layout/cycle6"/>
    <dgm:cxn modelId="{F519529F-7213-4F65-A4F6-DF3EBAB0917C}" type="presOf" srcId="{BAF068C7-0A8C-4BBD-938E-85F1A4C78F38}" destId="{4935E1F0-9D29-49A5-BB74-353101965E10}" srcOrd="0" destOrd="0" presId="urn:microsoft.com/office/officeart/2005/8/layout/cycle6"/>
    <dgm:cxn modelId="{A26C4226-02CD-49C3-8BB4-3B954D740204}" type="presOf" srcId="{43DEC7C0-3B65-43CA-8CFC-BDE5AA20AE97}" destId="{07E664BA-E3EA-4EFC-9F0D-08BA0E888695}" srcOrd="0" destOrd="0" presId="urn:microsoft.com/office/officeart/2005/8/layout/cycle6"/>
    <dgm:cxn modelId="{63ED67FE-BE8A-4CC6-B198-9A0098173D1D}" type="presOf" srcId="{8F958E95-A7E8-449B-BEA2-02A6F8A02B07}" destId="{5C9D9943-4F14-4AD9-8D98-A6A95F03C4B4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F06E7E2F-BD46-4A30-A2CA-4FC49F2ACD64}" type="presOf" srcId="{70A2028D-6C52-4CFE-B669-67394003F4AD}" destId="{95239B52-118B-41D7-8949-0C4061F5A5A6}" srcOrd="0" destOrd="0" presId="urn:microsoft.com/office/officeart/2005/8/layout/cycle6"/>
    <dgm:cxn modelId="{640E0C74-1B86-46DF-9FD4-C7A471E728ED}" type="presOf" srcId="{0DB87C78-4920-48AC-996C-1604F190478B}" destId="{4D531DDB-5CB7-4692-9B88-684CEE307327}" srcOrd="0" destOrd="0" presId="urn:microsoft.com/office/officeart/2005/8/layout/cycle6"/>
    <dgm:cxn modelId="{23D53603-79B6-4656-9CAD-5EB9FD28D049}" type="presOf" srcId="{9870CC14-2517-4673-81C7-1F8E68F07969}" destId="{21B7CA89-82B3-452A-AFEC-920DA3B77BE0}" srcOrd="0" destOrd="0" presId="urn:microsoft.com/office/officeart/2005/8/layout/cycle6"/>
    <dgm:cxn modelId="{C73EDC0F-93D3-4D09-8EC1-B639356F470A}" type="presOf" srcId="{C7524FFB-76C3-49C2-AA4E-319A64491D20}" destId="{78E2B118-8B1F-46ED-925D-DAB1F08C1378}" srcOrd="0" destOrd="0" presId="urn:microsoft.com/office/officeart/2005/8/layout/cycle6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1D4ABCAB-0B0B-4B8B-8AC7-CD0EC69B8626}" type="presParOf" srcId="{4D531DDB-5CB7-4692-9B88-684CEE307327}" destId="{4935E1F0-9D29-49A5-BB74-353101965E10}" srcOrd="0" destOrd="0" presId="urn:microsoft.com/office/officeart/2005/8/layout/cycle6"/>
    <dgm:cxn modelId="{8F057360-D6DC-4535-99DE-11F9992EA43C}" type="presParOf" srcId="{4D531DDB-5CB7-4692-9B88-684CEE307327}" destId="{9B7F635F-246F-41F1-B85F-7E8D5A17366B}" srcOrd="1" destOrd="0" presId="urn:microsoft.com/office/officeart/2005/8/layout/cycle6"/>
    <dgm:cxn modelId="{A209D1B6-0B7F-4A46-848A-1E3B4D3F7028}" type="presParOf" srcId="{4D531DDB-5CB7-4692-9B88-684CEE307327}" destId="{07E664BA-E3EA-4EFC-9F0D-08BA0E888695}" srcOrd="2" destOrd="0" presId="urn:microsoft.com/office/officeart/2005/8/layout/cycle6"/>
    <dgm:cxn modelId="{931EFAA5-6646-4DB2-9F22-B8E9B5575CCA}" type="presParOf" srcId="{4D531DDB-5CB7-4692-9B88-684CEE307327}" destId="{21B7CA89-82B3-452A-AFEC-920DA3B77BE0}" srcOrd="3" destOrd="0" presId="urn:microsoft.com/office/officeart/2005/8/layout/cycle6"/>
    <dgm:cxn modelId="{D17D362D-3048-49F0-A653-84A0DAF995FB}" type="presParOf" srcId="{4D531DDB-5CB7-4692-9B88-684CEE307327}" destId="{AF31A62C-9E47-48AD-BDD9-76D27B9EBF98}" srcOrd="4" destOrd="0" presId="urn:microsoft.com/office/officeart/2005/8/layout/cycle6"/>
    <dgm:cxn modelId="{3FF516D4-5782-4EC1-B8FF-93396189D406}" type="presParOf" srcId="{4D531DDB-5CB7-4692-9B88-684CEE307327}" destId="{272CC8C4-74CE-433B-8B7B-F7027EB0F8C3}" srcOrd="5" destOrd="0" presId="urn:microsoft.com/office/officeart/2005/8/layout/cycle6"/>
    <dgm:cxn modelId="{83CD0971-4072-48B2-9D3E-3BC5AFE337CA}" type="presParOf" srcId="{4D531DDB-5CB7-4692-9B88-684CEE307327}" destId="{A829EB72-4AC6-4A0E-93BD-9460D845704C}" srcOrd="6" destOrd="0" presId="urn:microsoft.com/office/officeart/2005/8/layout/cycle6"/>
    <dgm:cxn modelId="{83AE1163-00F7-407D-8C72-EC7795DA0934}" type="presParOf" srcId="{4D531DDB-5CB7-4692-9B88-684CEE307327}" destId="{2756800D-F892-4E09-8BE3-04B54A314F8C}" srcOrd="7" destOrd="0" presId="urn:microsoft.com/office/officeart/2005/8/layout/cycle6"/>
    <dgm:cxn modelId="{F253658A-02C7-43EB-94F9-0009D80F2711}" type="presParOf" srcId="{4D531DDB-5CB7-4692-9B88-684CEE307327}" destId="{78E2B118-8B1F-46ED-925D-DAB1F08C1378}" srcOrd="8" destOrd="0" presId="urn:microsoft.com/office/officeart/2005/8/layout/cycle6"/>
    <dgm:cxn modelId="{089F69A6-5E63-4EFC-A833-CE6D480EBF82}" type="presParOf" srcId="{4D531DDB-5CB7-4692-9B88-684CEE307327}" destId="{F24F9AE1-B24C-48B7-81C2-97FE6533B7F7}" srcOrd="9" destOrd="0" presId="urn:microsoft.com/office/officeart/2005/8/layout/cycle6"/>
    <dgm:cxn modelId="{0B59992A-7199-42B6-8687-CE65D4E7D0A2}" type="presParOf" srcId="{4D531DDB-5CB7-4692-9B88-684CEE307327}" destId="{B434603F-31DA-4727-81C4-50113D8A33F7}" srcOrd="10" destOrd="0" presId="urn:microsoft.com/office/officeart/2005/8/layout/cycle6"/>
    <dgm:cxn modelId="{0207EEC0-99BF-4F4E-9266-6110C38CB367}" type="presParOf" srcId="{4D531DDB-5CB7-4692-9B88-684CEE307327}" destId="{A5AADB2F-3628-43EE-8FFE-69B24ADD4EF1}" srcOrd="11" destOrd="0" presId="urn:microsoft.com/office/officeart/2005/8/layout/cycle6"/>
    <dgm:cxn modelId="{40A8D65C-7DF3-4BF2-A65B-A2F9C811ECCF}" type="presParOf" srcId="{4D531DDB-5CB7-4692-9B88-684CEE307327}" destId="{3CBFB768-D382-4674-A8DC-10249BCA3253}" srcOrd="12" destOrd="0" presId="urn:microsoft.com/office/officeart/2005/8/layout/cycle6"/>
    <dgm:cxn modelId="{F157DA41-E0C8-4A4B-8CCA-44CF9F81EECE}" type="presParOf" srcId="{4D531DDB-5CB7-4692-9B88-684CEE307327}" destId="{913A4CF6-2EDE-44F8-A2A2-EABB1F8D1B08}" srcOrd="13" destOrd="0" presId="urn:microsoft.com/office/officeart/2005/8/layout/cycle6"/>
    <dgm:cxn modelId="{BB228F0F-2CDB-4F7D-AAB9-2A2201219129}" type="presParOf" srcId="{4D531DDB-5CB7-4692-9B88-684CEE307327}" destId="{5C9D9943-4F14-4AD9-8D98-A6A95F03C4B4}" srcOrd="14" destOrd="0" presId="urn:microsoft.com/office/officeart/2005/8/layout/cycle6"/>
    <dgm:cxn modelId="{BDF3D479-64C2-47D0-BB4D-7D4F8C42A27C}" type="presParOf" srcId="{4D531DDB-5CB7-4692-9B88-684CEE307327}" destId="{95239B52-118B-41D7-8949-0C4061F5A5A6}" srcOrd="15" destOrd="0" presId="urn:microsoft.com/office/officeart/2005/8/layout/cycle6"/>
    <dgm:cxn modelId="{A83147A7-68BB-4B6B-A4D1-29672927A421}" type="presParOf" srcId="{4D531DDB-5CB7-4692-9B88-684CEE307327}" destId="{C9B8C8A6-EF6E-435C-A4D6-822AB3516B33}" srcOrd="16" destOrd="0" presId="urn:microsoft.com/office/officeart/2005/8/layout/cycle6"/>
    <dgm:cxn modelId="{86D8F239-848D-4339-A4BB-CE79BF896A12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901293" y="1306"/>
          <a:ext cx="1326205" cy="8620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943374" y="43387"/>
        <a:ext cx="1242043" cy="777871"/>
      </dsp:txXfrm>
    </dsp:sp>
    <dsp:sp modelId="{07E664BA-E3EA-4EFC-9F0D-08BA0E888695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2703311" y="114206"/>
              </a:moveTo>
              <a:arcTo wR="2031724" hR="2031724" stAng="17358130" swAng="1502097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4660818" y="1017168"/>
          <a:ext cx="1326205" cy="86203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4702899" y="1059249"/>
        <a:ext cx="1242043" cy="777871"/>
      </dsp:txXfrm>
    </dsp:sp>
    <dsp:sp modelId="{272CC8C4-74CE-433B-8B7B-F7027EB0F8C3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980787" y="1458090"/>
              </a:moveTo>
              <a:arcTo wR="2031724" hR="2031724" stAng="20616011" swAng="1967978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4660818" y="3048893"/>
          <a:ext cx="1326205" cy="86203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4702899" y="3090974"/>
        <a:ext cx="1242043" cy="777871"/>
      </dsp:txXfrm>
    </dsp:sp>
    <dsp:sp modelId="{78E2B118-8B1F-46ED-925D-DAB1F08C1378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451653" y="3484895"/>
              </a:moveTo>
              <a:arcTo wR="2031724" hR="2031724" stAng="2739773" swAng="1502097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901293" y="4064755"/>
          <a:ext cx="1326205" cy="86203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943374" y="4106836"/>
        <a:ext cx="1242043" cy="777871"/>
      </dsp:txXfrm>
    </dsp:sp>
    <dsp:sp modelId="{A5AADB2F-3628-43EE-8FFE-69B24ADD4EF1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1360137" y="3949242"/>
              </a:moveTo>
              <a:arcTo wR="2031724" hR="2031724" stAng="6558130" swAng="1502097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141768" y="3048893"/>
          <a:ext cx="1326205" cy="8620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183849" y="3090974"/>
        <a:ext cx="1242043" cy="777871"/>
      </dsp:txXfrm>
    </dsp:sp>
    <dsp:sp modelId="{5C9D9943-4F14-4AD9-8D98-A6A95F03C4B4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82660" y="2605358"/>
              </a:moveTo>
              <a:arcTo wR="2031724" hR="2031724" stAng="9816011" swAng="1967978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141768" y="1017168"/>
          <a:ext cx="1326205" cy="862033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183849" y="1059249"/>
        <a:ext cx="1242043" cy="777871"/>
      </dsp:txXfrm>
    </dsp:sp>
    <dsp:sp modelId="{12272D67-0FD4-425F-8BE4-9F14576166BC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611795" y="578553"/>
              </a:moveTo>
              <a:arcTo wR="2031724" hR="2031724" stAng="13539773" swAng="1502097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625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0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430467" y="1988840"/>
            <a:ext cx="4608512" cy="111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ระบบแนะนำภาพยนตร์</a:t>
            </a:r>
            <a:b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</a:br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โดยใช้การให้คะแนนของผู้ใช้งาน</a:t>
            </a:r>
            <a:endParaRPr 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2430467" y="3429000"/>
            <a:ext cx="446449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3200" i="1" dirty="0">
                <a:solidFill>
                  <a:schemeClr val="accent1">
                    <a:lumMod val="75000"/>
                  </a:schemeClr>
                </a:solidFill>
                <a:latin typeface="AngsanaUPC" pitchFamily="18" charset="-34"/>
                <a:cs typeface="AngsanaUPC" pitchFamily="18" charset="-34"/>
              </a:rPr>
              <a:t>Movie Recommendation System Based On User Reating</a:t>
            </a:r>
            <a:endParaRPr lang="th-TH" sz="3200" i="1" dirty="0">
              <a:solidFill>
                <a:schemeClr val="accent1">
                  <a:lumMod val="75000"/>
                </a:schemeClr>
              </a:solidFill>
              <a:latin typeface="AngsanaUPC" pitchFamily="18" charset="-34"/>
              <a:cs typeface="AngsanaUPC" pitchFamily="18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2411760" y="3356992"/>
            <a:ext cx="4752528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มุมมน 5"/>
          <p:cNvSpPr/>
          <p:nvPr/>
        </p:nvSpPr>
        <p:spPr>
          <a:xfrm>
            <a:off x="4932040" y="2767820"/>
            <a:ext cx="2880320" cy="1957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Shape 189"/>
          <p:cNvSpPr txBox="1">
            <a:spLocks noGrp="1"/>
          </p:cNvSpPr>
          <p:nvPr>
            <p:ph type="title"/>
          </p:nvPr>
        </p:nvSpPr>
        <p:spPr>
          <a:xfrm>
            <a:off x="971600" y="1124744"/>
            <a:ext cx="4558078" cy="936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Machine Learning</a:t>
            </a:r>
            <a:endParaRPr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043608" y="2299768"/>
            <a:ext cx="4214593" cy="278541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Shape 190"/>
          <p:cNvSpPr txBox="1"/>
          <p:nvPr/>
        </p:nvSpPr>
        <p:spPr>
          <a:xfrm>
            <a:off x="1115616" y="2227760"/>
            <a:ext cx="403244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2000" b="1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0" name="Shape 191"/>
          <p:cNvSpPr txBox="1"/>
          <p:nvPr/>
        </p:nvSpPr>
        <p:spPr>
          <a:xfrm>
            <a:off x="5364088" y="2731816"/>
            <a:ext cx="2448272" cy="199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2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/>
          </p:cNvSpPr>
          <p:nvPr/>
        </p:nvSpPr>
        <p:spPr>
          <a:xfrm>
            <a:off x="1043608" y="260648"/>
            <a:ext cx="41022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การเรียนรู้แบบมีผู้สอน</a:t>
            </a:r>
            <a:endParaRPr lang="en-US"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4846"/>
            <a:ext cx="6984776" cy="432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5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995936" y="404664"/>
            <a:ext cx="51480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การเรียนรู้แบบไม่มีผู้สอน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16460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779912" y="260648"/>
            <a:ext cx="55446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การเรียนรู้แบบเสริมกำลัง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4696172" cy="45365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7"/>
          <p:cNvSpPr txBox="1">
            <a:spLocks noGrp="1"/>
          </p:cNvSpPr>
          <p:nvPr>
            <p:ph type="title"/>
          </p:nvPr>
        </p:nvSpPr>
        <p:spPr>
          <a:xfrm>
            <a:off x="755576" y="764704"/>
            <a:ext cx="4680520" cy="935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Matrix Factorization</a:t>
            </a:r>
            <a:endParaRPr sz="4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Shape 218"/>
          <p:cNvSpPr txBox="1">
            <a:spLocks noGrp="1"/>
          </p:cNvSpPr>
          <p:nvPr>
            <p:ph type="body" idx="1"/>
          </p:nvPr>
        </p:nvSpPr>
        <p:spPr>
          <a:xfrm>
            <a:off x="899592" y="1844824"/>
            <a:ext cx="7416825" cy="3528392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เดิม</a:t>
            </a:r>
          </a:p>
          <a:p>
            <a:pPr marL="76200" lvl="0" indent="0" algn="thaiDist">
              <a:buNone/>
            </a:pPr>
            <a:endParaRPr lang="e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LU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21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Framework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&amp; </a:t>
            </a:r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Software</a:t>
            </a:r>
            <a:endParaRPr lang="en-US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lang="th-TH" sz="2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75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1872554" y="1384165"/>
            <a:ext cx="5462724" cy="954107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thaiDi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Flask Framework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licensed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Image result for flask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444">
            <a:off x="339140" y="173756"/>
            <a:ext cx="1840982" cy="24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612488"/>
            <a:ext cx="3992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H Sarabun New" pitchFamily="34" charset="-34"/>
                <a:cs typeface="TH Sarabun New" pitchFamily="34" charset="-34"/>
              </a:rPr>
              <a:t>Flask Framework</a:t>
            </a:r>
          </a:p>
        </p:txBody>
      </p:sp>
      <p:pic>
        <p:nvPicPr>
          <p:cNvPr id="9" name="Picture 2" descr="Image result for concept flask framewor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99045" cy="2401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2123728" y="1702012"/>
            <a:ext cx="1505766" cy="1521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136414" y="3996734"/>
            <a:ext cx="1625680" cy="1647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3618911" y="4035239"/>
            <a:ext cx="1735546" cy="15253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Image result for No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0" y="1563029"/>
            <a:ext cx="2002058" cy="20531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00" y="1478561"/>
            <a:ext cx="1811386" cy="2050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คำบรรยายภาพแบบสี่เหลี่ยมมุมมน 8"/>
          <p:cNvSpPr/>
          <p:nvPr/>
        </p:nvSpPr>
        <p:spPr>
          <a:xfrm>
            <a:off x="2123728" y="1082623"/>
            <a:ext cx="1419921" cy="395938"/>
          </a:xfrm>
          <a:prstGeom prst="wedgeRoundRectCallout">
            <a:avLst>
              <a:gd name="adj1" fmla="val 4875"/>
              <a:gd name="adj2" fmla="val 10178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Bootstrap 3</a:t>
            </a:r>
            <a:endParaRPr lang="th-TH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คำบรรยายภาพแบบสี่เหลี่ยมมุมมน 9"/>
          <p:cNvSpPr/>
          <p:nvPr/>
        </p:nvSpPr>
        <p:spPr>
          <a:xfrm>
            <a:off x="4469285" y="1085610"/>
            <a:ext cx="1419921" cy="395938"/>
          </a:xfrm>
          <a:prstGeom prst="wedgeRoundRectCallout">
            <a:avLst>
              <a:gd name="adj1" fmla="val 3052"/>
              <a:gd name="adj2" fmla="val 93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endParaRPr lang="th-TH" sz="2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คำบรรยายภาพแบบสี่เหลี่ยมมุมมน 10"/>
          <p:cNvSpPr/>
          <p:nvPr/>
        </p:nvSpPr>
        <p:spPr>
          <a:xfrm>
            <a:off x="6888955" y="1164821"/>
            <a:ext cx="1419921" cy="395938"/>
          </a:xfrm>
          <a:prstGeom prst="wedgeRoundRectCallout">
            <a:avLst>
              <a:gd name="adj1" fmla="val 7912"/>
              <a:gd name="adj2" fmla="val 9742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 SQL</a:t>
            </a:r>
            <a:endParaRPr lang="th-TH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คำบรรยายภาพแบบสี่เหลี่ยมมุมมน 11"/>
          <p:cNvSpPr/>
          <p:nvPr/>
        </p:nvSpPr>
        <p:spPr>
          <a:xfrm>
            <a:off x="4242831" y="5693248"/>
            <a:ext cx="1419921" cy="395938"/>
          </a:xfrm>
          <a:prstGeom prst="wedgeRoundRectCallout">
            <a:avLst>
              <a:gd name="adj1" fmla="val 6048"/>
              <a:gd name="adj2" fmla="val -114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คำบรรยายภาพแบบสี่เหลี่ยมมุมมน 12"/>
          <p:cNvSpPr/>
          <p:nvPr/>
        </p:nvSpPr>
        <p:spPr>
          <a:xfrm>
            <a:off x="1949254" y="5733256"/>
            <a:ext cx="1419921" cy="395938"/>
          </a:xfrm>
          <a:prstGeom prst="wedgeRoundRectCallout">
            <a:avLst>
              <a:gd name="adj1" fmla="val 2962"/>
              <a:gd name="adj2" fmla="val -11894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5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611560" y="3034562"/>
            <a:ext cx="941197" cy="8272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M\Desktop\Project\jinja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891" y="3013198"/>
            <a:ext cx="920750" cy="8699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7658509" y="2929002"/>
            <a:ext cx="741946" cy="975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7066" y="3146371"/>
            <a:ext cx="115212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AXIOS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4396" y="3164807"/>
            <a:ext cx="105251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CORS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706" y="620688"/>
            <a:ext cx="4937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รูปแบบการทำงานของระบบ</a:t>
            </a:r>
            <a:endParaRPr lang="en-US" sz="4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1763689" y="3236817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>
            <a:off x="3570172" y="322967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ขวา 13"/>
          <p:cNvSpPr/>
          <p:nvPr/>
        </p:nvSpPr>
        <p:spPr>
          <a:xfrm>
            <a:off x="5291373" y="327198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ขวา 14"/>
          <p:cNvSpPr/>
          <p:nvPr/>
        </p:nvSpPr>
        <p:spPr>
          <a:xfrm>
            <a:off x="6959068" y="3289536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คำบรรยายภาพแบบสี่เหลี่ยมมุมมน 15"/>
          <p:cNvSpPr/>
          <p:nvPr/>
        </p:nvSpPr>
        <p:spPr>
          <a:xfrm>
            <a:off x="2274028" y="2204864"/>
            <a:ext cx="1296144" cy="504056"/>
          </a:xfrm>
          <a:prstGeom prst="wedgeRoundRectCallout">
            <a:avLst>
              <a:gd name="adj1" fmla="val -5364"/>
              <a:gd name="adj2" fmla="val 876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Jinja2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คำบรรยายภาพแบบสี่เหลี่ยมมุมมน 16"/>
          <p:cNvSpPr/>
          <p:nvPr/>
        </p:nvSpPr>
        <p:spPr>
          <a:xfrm>
            <a:off x="584722" y="4243424"/>
            <a:ext cx="1296144" cy="504056"/>
          </a:xfrm>
          <a:prstGeom prst="wedgeRoundRectCallout">
            <a:avLst>
              <a:gd name="adj1" fmla="val -15298"/>
              <a:gd name="adj2" fmla="val -1086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คำบรรยายภาพแบบสี่เหลี่ยมมุมมน 17"/>
          <p:cNvSpPr/>
          <p:nvPr/>
        </p:nvSpPr>
        <p:spPr>
          <a:xfrm>
            <a:off x="4265229" y="4239647"/>
            <a:ext cx="1296144" cy="504056"/>
          </a:xfrm>
          <a:prstGeom prst="wedgeRoundRectCallout">
            <a:avLst>
              <a:gd name="adj1" fmla="val -22619"/>
              <a:gd name="adj2" fmla="val -1274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Axios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คำบรรยายภาพแบบสี่เหลี่ยมมุมมน 18"/>
          <p:cNvSpPr/>
          <p:nvPr/>
        </p:nvSpPr>
        <p:spPr>
          <a:xfrm>
            <a:off x="5532133" y="2204864"/>
            <a:ext cx="1296144" cy="504056"/>
          </a:xfrm>
          <a:prstGeom prst="wedgeRoundRectCallout">
            <a:avLst>
              <a:gd name="adj1" fmla="val -2037"/>
              <a:gd name="adj2" fmla="val 12014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CORS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คำบรรยายภาพแบบสี่เหลี่ยมมุมมน 19"/>
          <p:cNvSpPr/>
          <p:nvPr/>
        </p:nvSpPr>
        <p:spPr>
          <a:xfrm>
            <a:off x="7462108" y="4264788"/>
            <a:ext cx="1296144" cy="504056"/>
          </a:xfrm>
          <a:prstGeom prst="wedgeRoundRectCallout">
            <a:avLst>
              <a:gd name="adj1" fmla="val -17960"/>
              <a:gd name="adj2" fmla="val -1120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Flask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แผนภาพ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ยูสเคส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11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025EDA-AF24-4907-A52B-C32AE8B3D367}"/>
              </a:ext>
            </a:extLst>
          </p:cNvPr>
          <p:cNvSpPr txBox="1"/>
          <p:nvPr/>
        </p:nvSpPr>
        <p:spPr>
          <a:xfrm>
            <a:off x="827584" y="2020330"/>
            <a:ext cx="185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In The Past . . .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xmlns="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6" y="758637"/>
            <a:ext cx="2942572" cy="1865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37">
            <a:extLst>
              <a:ext uri="{FF2B5EF4-FFF2-40B4-BE49-F238E27FC236}">
                <a16:creationId xmlns:a16="http://schemas.microsoft.com/office/drawing/2014/main" xmlns="" id="{AC19FF5F-5B25-44CA-ADA9-6DDF22608EC3}"/>
              </a:ext>
            </a:extLst>
          </p:cNvPr>
          <p:cNvGrpSpPr/>
          <p:nvPr/>
        </p:nvGrpSpPr>
        <p:grpSpPr>
          <a:xfrm>
            <a:off x="6568693" y="427116"/>
            <a:ext cx="1215145" cy="920368"/>
            <a:chOff x="6732240" y="1165684"/>
            <a:chExt cx="1660644" cy="1214264"/>
          </a:xfrm>
        </p:grpSpPr>
        <p:sp>
          <p:nvSpPr>
            <p:cNvPr id="8" name="Oval 32">
              <a:extLst>
                <a:ext uri="{FF2B5EF4-FFF2-40B4-BE49-F238E27FC236}">
                  <a16:creationId xmlns:a16="http://schemas.microsoft.com/office/drawing/2014/main" xmlns="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33">
              <a:extLst>
                <a:ext uri="{FF2B5EF4-FFF2-40B4-BE49-F238E27FC236}">
                  <a16:creationId xmlns:a16="http://schemas.microsoft.com/office/drawing/2014/main" xmlns="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xmlns="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Picture 36">
              <a:extLst>
                <a:ext uri="{FF2B5EF4-FFF2-40B4-BE49-F238E27FC236}">
                  <a16:creationId xmlns:a16="http://schemas.microsoft.com/office/drawing/2014/main" xmlns="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xmlns="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47" y="3151293"/>
            <a:ext cx="2496929" cy="1832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5E1B6A-2113-49DE-84AB-BC8E8752E31E}"/>
              </a:ext>
            </a:extLst>
          </p:cNvPr>
          <p:cNvSpPr txBox="1"/>
          <p:nvPr/>
        </p:nvSpPr>
        <p:spPr>
          <a:xfrm>
            <a:off x="7027448" y="1423431"/>
            <a:ext cx="1325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Shopping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CA9D9D-84A4-4CEF-AA5D-6EC8EF49B60B}"/>
              </a:ext>
            </a:extLst>
          </p:cNvPr>
          <p:cNvSpPr txBox="1"/>
          <p:nvPr/>
        </p:nvSpPr>
        <p:spPr>
          <a:xfrm>
            <a:off x="1307693" y="4847143"/>
            <a:ext cx="1111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Driving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19" y="2890215"/>
            <a:ext cx="2617978" cy="1685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DD07FD-FEC7-4E14-B719-4E1B6847EFE0}"/>
              </a:ext>
            </a:extLst>
          </p:cNvPr>
          <p:cNvSpPr txBox="1"/>
          <p:nvPr/>
        </p:nvSpPr>
        <p:spPr>
          <a:xfrm>
            <a:off x="6645217" y="4395588"/>
            <a:ext cx="22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Take a lot of time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7" name="รูปร่าง 16"/>
          <p:cNvSpPr/>
          <p:nvPr/>
        </p:nvSpPr>
        <p:spPr>
          <a:xfrm rot="4396374">
            <a:off x="1384689" y="1991017"/>
            <a:ext cx="5711390" cy="3637842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6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\Desktop\Project-end\_image\image_for_document\SA\image\UseCas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5447" r="2015" b="2427"/>
          <a:stretch/>
        </p:blipFill>
        <p:spPr bwMode="auto">
          <a:xfrm>
            <a:off x="969692" y="404664"/>
            <a:ext cx="7398029" cy="55289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NOSQL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Database design</a:t>
            </a: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ออกแบบฐานข้อมูลโน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คิว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แอล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โดยใช้ซี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วีไฟล์</a:t>
            </a:r>
          </a:p>
        </p:txBody>
      </p:sp>
    </p:spTree>
    <p:extLst>
      <p:ext uri="{BB962C8B-B14F-4D97-AF65-F5344CB8AC3E}">
        <p14:creationId xmlns:p14="http://schemas.microsoft.com/office/powerpoint/2010/main" val="1643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293468" y="410236"/>
            <a:ext cx="2557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ovie.csv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29" y="1837622"/>
            <a:ext cx="5517057" cy="4310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6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2" y="2890462"/>
            <a:ext cx="8803021" cy="149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สำหรับเก็บข้อมูล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443349" y="42392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user.csv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4" y="1916832"/>
            <a:ext cx="3344456" cy="404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182061" y="441180"/>
            <a:ext cx="27799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Rating.csv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916833"/>
            <a:ext cx="3658249" cy="404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0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4787" y="2636912"/>
            <a:ext cx="89544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RECommendation</a:t>
            </a: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 result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ตัวอย่าง ผลลัพธ์ของระบบแนะนำภาพยนตร์</a:t>
            </a:r>
            <a:endParaRPr lang="th-TH" sz="2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51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9"/>
          <p:cNvGrpSpPr/>
          <p:nvPr/>
        </p:nvGrpSpPr>
        <p:grpSpPr>
          <a:xfrm>
            <a:off x="857369" y="2038147"/>
            <a:ext cx="7704856" cy="792445"/>
            <a:chOff x="2984973" y="1131591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0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8072" y="1285365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01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667248" y="1251807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จัดการปัญหาข้อมูลจำนวนมากที่ใช้วิเคราะห์ความต้องการของผู้ใช้งาน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857368" y="3195745"/>
            <a:ext cx="7704857" cy="820204"/>
            <a:chOff x="2984973" y="2023433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6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8072" y="2181750"/>
              <a:ext cx="569802" cy="25936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67249" y="2176488"/>
              <a:ext cx="4752528" cy="32421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ลดการตัดสินใจในการเลือกเนื้อหาหรือภาพยนตร์ที่ผู้ใช้ต้องการ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857368" y="4416390"/>
            <a:ext cx="7704857" cy="792446"/>
            <a:chOff x="2984973" y="2915275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22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8072" y="3069049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658689" y="3035491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ดึงเอกลักษณ์ความชอบของผู้ใช้งานออกมาจากการเลือกชมภาพยนตร์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sp>
        <p:nvSpPr>
          <p:cNvPr id="34" name="Shape 176"/>
          <p:cNvSpPr txBox="1">
            <a:spLocks noGrp="1"/>
          </p:cNvSpPr>
          <p:nvPr>
            <p:ph type="title"/>
          </p:nvPr>
        </p:nvSpPr>
        <p:spPr>
          <a:xfrm>
            <a:off x="611560" y="764704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7"/>
          <p:cNvSpPr/>
          <p:nvPr/>
        </p:nvSpPr>
        <p:spPr>
          <a:xfrm>
            <a:off x="-34930" y="2606831"/>
            <a:ext cx="928745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76"/>
          <p:cNvSpPr txBox="1">
            <a:spLocks noGrp="1"/>
          </p:cNvSpPr>
          <p:nvPr>
            <p:ph type="title"/>
          </p:nvPr>
        </p:nvSpPr>
        <p:spPr>
          <a:xfrm>
            <a:off x="327338" y="260648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สรุปและแนวทางในการพัฒนาต่อ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7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207"/>
          <p:cNvSpPr/>
          <p:nvPr/>
        </p:nvSpPr>
        <p:spPr>
          <a:xfrm>
            <a:off x="59733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Tx/>
              <a:buChar char="×"/>
            </a:pP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การเรียนรู้แบบเสริมกำลัง (</a:t>
            </a:r>
            <a:r>
              <a:rPr lang="en-US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Reinforcement Learning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)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Flask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Framework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และภาษาวิวเจ</a:t>
            </a:r>
            <a:r>
              <a:rPr lang="th-TH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 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การวางแผนงาน</a:t>
            </a:r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lvl="0"/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6" name="Shape 208"/>
          <p:cNvSpPr/>
          <p:nvPr/>
        </p:nvSpPr>
        <p:spPr>
          <a:xfrm>
            <a:off x="622818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ศึกษา</a:t>
            </a: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และค้นคว้าข้อมูลเกี่ยวกับ</a:t>
            </a: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แนวคิด</a:t>
            </a:r>
          </a:p>
          <a:p>
            <a:pPr lvl="0"/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ภาษา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ไพ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ทอน</a:t>
            </a:r>
          </a:p>
          <a:p>
            <a:pPr lvl="0"/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การตรวจสอบแผนงาน</a:t>
            </a:r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67544" y="2159515"/>
            <a:ext cx="2547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อุปสรรค</a:t>
            </a:r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และปัญหาที่พบ</a:t>
            </a:r>
            <a:endParaRPr lang="en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ea typeface="Roboto Slab"/>
              <a:cs typeface="TH Sarabun New" pitchFamily="34" charset="-34"/>
              <a:sym typeface="Roboto Slab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125605" y="2148986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แนวทางการแก้ปัญหา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30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6000" b="1" dirty="0" err="1"/>
              <a:t>Question&amp;Answer</a:t>
            </a:r>
            <a:endParaRPr lang="en-US" sz="6000" b="1" dirty="0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th-TH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ขอบคุณครับ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7926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4" name="Shape 339"/>
          <p:cNvCxnSpPr/>
          <p:nvPr/>
        </p:nvCxnSpPr>
        <p:spPr>
          <a:xfrm>
            <a:off x="-4800" y="325057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404664"/>
            <a:ext cx="6768752" cy="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บทนำและกระบวนการ</a:t>
            </a:r>
            <a:endParaRPr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Shape 341"/>
          <p:cNvSpPr/>
          <p:nvPr/>
        </p:nvSpPr>
        <p:spPr>
          <a:xfrm>
            <a:off x="2537878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Shape 342"/>
          <p:cNvCxnSpPr>
            <a:endCxn id="19" idx="2"/>
          </p:cNvCxnSpPr>
          <p:nvPr/>
        </p:nvCxnSpPr>
        <p:spPr>
          <a:xfrm flipV="1">
            <a:off x="2747578" y="2938847"/>
            <a:ext cx="0" cy="34982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8" name="Shape 343"/>
          <p:cNvSpPr/>
          <p:nvPr/>
        </p:nvSpPr>
        <p:spPr>
          <a:xfrm>
            <a:off x="4362450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344"/>
          <p:cNvSpPr/>
          <p:nvPr/>
        </p:nvSpPr>
        <p:spPr>
          <a:xfrm>
            <a:off x="7956376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hape 345"/>
          <p:cNvCxnSpPr/>
          <p:nvPr/>
        </p:nvCxnSpPr>
        <p:spPr>
          <a:xfrm>
            <a:off x="4571999" y="3288672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1" name="Shape 346"/>
          <p:cNvCxnSpPr>
            <a:endCxn id="25" idx="0"/>
          </p:cNvCxnSpPr>
          <p:nvPr/>
        </p:nvCxnSpPr>
        <p:spPr>
          <a:xfrm flipH="1">
            <a:off x="8165926" y="3301261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2" name="Shape 343"/>
          <p:cNvSpPr/>
          <p:nvPr/>
        </p:nvSpPr>
        <p:spPr>
          <a:xfrm>
            <a:off x="755576" y="303132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Shape 345"/>
          <p:cNvCxnSpPr/>
          <p:nvPr/>
        </p:nvCxnSpPr>
        <p:spPr>
          <a:xfrm>
            <a:off x="965126" y="319340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4" name="Shape 341"/>
          <p:cNvSpPr/>
          <p:nvPr/>
        </p:nvSpPr>
        <p:spPr>
          <a:xfrm>
            <a:off x="6241132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Shape 342"/>
          <p:cNvCxnSpPr>
            <a:endCxn id="23" idx="2"/>
          </p:cNvCxnSpPr>
          <p:nvPr/>
        </p:nvCxnSpPr>
        <p:spPr>
          <a:xfrm flipH="1" flipV="1">
            <a:off x="6450685" y="2941219"/>
            <a:ext cx="152" cy="347454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7"/>
          <p:cNvSpPr txBox="1"/>
          <p:nvPr/>
        </p:nvSpPr>
        <p:spPr>
          <a:xfrm>
            <a:off x="79791" y="3632461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ทางเลือกใหม่ในการขาย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4112609"/>
            <a:ext cx="898273" cy="15969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658734-53C8-4DB7-9C03-03B487DD4A5E}"/>
              </a:ext>
            </a:extLst>
          </p:cNvPr>
          <p:cNvSpPr txBox="1"/>
          <p:nvPr/>
        </p:nvSpPr>
        <p:spPr>
          <a:xfrm>
            <a:off x="3792783" y="2733093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b="1" i="1" dirty="0" smtClean="0">
                <a:solidFill>
                  <a:schemeClr val="accent6">
                    <a:lumMod val="75000"/>
                  </a:schemeClr>
                </a:solidFill>
                <a:latin typeface="Nixie One" charset="0"/>
                <a:cs typeface="TH Sarabun New" panose="020B0500040200020003" pitchFamily="34" charset="-34"/>
              </a:rPr>
              <a:t>ทำอย่างไรให้เกิดขึ้น</a:t>
            </a:r>
            <a:endParaRPr lang="th-TH" sz="2000" b="1" i="1" dirty="0">
              <a:solidFill>
                <a:schemeClr val="accent6">
                  <a:lumMod val="75000"/>
                </a:schemeClr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19E22F-EAAF-47DF-8500-0AA921A5B510}"/>
              </a:ext>
            </a:extLst>
          </p:cNvPr>
          <p:cNvSpPr txBox="1"/>
          <p:nvPr/>
        </p:nvSpPr>
        <p:spPr>
          <a:xfrm>
            <a:off x="1763317" y="2569515"/>
            <a:ext cx="196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ทุกที่ ทุกเวลา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xmlns="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47346"/>
            <a:ext cx="1800572" cy="936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87F84E-678A-4823-92BF-116A87A80034}"/>
              </a:ext>
            </a:extLst>
          </p:cNvPr>
          <p:cNvSpPr txBox="1"/>
          <p:nvPr/>
        </p:nvSpPr>
        <p:spPr>
          <a:xfrm>
            <a:off x="3606031" y="3678929"/>
            <a:ext cx="19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ร้านขายยังจำเป็นอยู่หรือไม่ ?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xmlns="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4144912"/>
            <a:ext cx="2742048" cy="15323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599E35B-22CF-4CE3-B6CF-0522231B27CF}"/>
              </a:ext>
            </a:extLst>
          </p:cNvPr>
          <p:cNvSpPr txBox="1"/>
          <p:nvPr/>
        </p:nvSpPr>
        <p:spPr>
          <a:xfrm>
            <a:off x="5814132" y="257188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ประโยชน์ที่เกิดขึ้น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6" y="1458210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AFC825B-019E-412E-8F7C-0A9167381C80}"/>
              </a:ext>
            </a:extLst>
          </p:cNvPr>
          <p:cNvSpPr txBox="1"/>
          <p:nvPr/>
        </p:nvSpPr>
        <p:spPr>
          <a:xfrm>
            <a:off x="7381897" y="36801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วิเคราะห์พฤติกรรมผู้ใช้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xmlns="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900144" y="4081810"/>
            <a:ext cx="2297458" cy="1723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4" grpId="0" animBg="1"/>
      <p:bldP spid="16" grpId="0"/>
      <p:bldP spid="18" grpId="0"/>
      <p:bldP spid="18" grpId="1"/>
      <p:bldP spid="19" grpId="0"/>
      <p:bldP spid="21" grpId="0"/>
      <p:bldP spid="2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</a:t>
            </a:r>
            <a:r>
              <a:rPr lang="en" b="1" dirty="0">
                <a:solidFill>
                  <a:srgbClr val="0091EA"/>
                </a:solidFill>
              </a:rPr>
              <a:t>means of 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 dirty="0"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683568" y="404664"/>
            <a:ext cx="7772400" cy="7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th-TH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ขอบเขตโครงงาน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475655" y="1560402"/>
            <a:ext cx="2636679" cy="1728192"/>
            <a:chOff x="1475656" y="987574"/>
            <a:chExt cx="2636679" cy="1728192"/>
          </a:xfrm>
        </p:grpSpPr>
        <p:sp>
          <p:nvSpPr>
            <p:cNvPr id="7" name="Freeform: Shape 125">
              <a:extLst>
                <a:ext uri="{FF2B5EF4-FFF2-40B4-BE49-F238E27FC236}">
                  <a16:creationId xmlns:a16="http://schemas.microsoft.com/office/drawing/2014/main" xmlns="" id="{2EBAFD0D-8C2C-421D-9EA4-3B675B9C0BD8}"/>
                </a:ext>
              </a:extLst>
            </p:cNvPr>
            <p:cNvSpPr/>
            <p:nvPr/>
          </p:nvSpPr>
          <p:spPr>
            <a:xfrm>
              <a:off x="1475656" y="987574"/>
              <a:ext cx="2636679" cy="1728192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kern="12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Freeform: Shape 126">
              <a:extLst>
                <a:ext uri="{FF2B5EF4-FFF2-40B4-BE49-F238E27FC236}">
                  <a16:creationId xmlns:a16="http://schemas.microsoft.com/office/drawing/2014/main" xmlns="" id="{1FB9D9AF-B81E-41A6-B403-E4C8338F480B}"/>
                </a:ext>
              </a:extLst>
            </p:cNvPr>
            <p:cNvSpPr/>
            <p:nvPr/>
          </p:nvSpPr>
          <p:spPr>
            <a:xfrm>
              <a:off x="1547664" y="1408561"/>
              <a:ext cx="2502509" cy="1216692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และแก้ไข</a:t>
              </a:r>
              <a:endParaRPr lang="en-US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ข้อมูลหมวดหมู่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ภาพยนตร์และข้อมูลภาพยนตร์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ข้อมูลประวัติการให้คะแนน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4427985" y="1560402"/>
            <a:ext cx="3240359" cy="3960439"/>
            <a:chOff x="4427985" y="987574"/>
            <a:chExt cx="3240359" cy="3960439"/>
          </a:xfrm>
        </p:grpSpPr>
        <p:sp>
          <p:nvSpPr>
            <p:cNvPr id="10" name="Freeform: Shape 129">
              <a:extLst>
                <a:ext uri="{FF2B5EF4-FFF2-40B4-BE49-F238E27FC236}">
                  <a16:creationId xmlns:a16="http://schemas.microsoft.com/office/drawing/2014/main" xmlns="" id="{B4E16E68-80C7-4AA8-A424-3D9F3CCCE6EC}"/>
                </a:ext>
              </a:extLst>
            </p:cNvPr>
            <p:cNvSpPr/>
            <p:nvPr/>
          </p:nvSpPr>
          <p:spPr>
            <a:xfrm>
              <a:off x="4427985" y="987574"/>
              <a:ext cx="3240359" cy="3960439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ระบบจัดการสิทธิ์เข้าใช้งาน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Freeform: Shape 132">
              <a:extLst>
                <a:ext uri="{FF2B5EF4-FFF2-40B4-BE49-F238E27FC236}">
                  <a16:creationId xmlns:a16="http://schemas.microsoft.com/office/drawing/2014/main" xmlns="" id="{68F99B69-23B1-40E8-A6D6-14851D451E6F}"/>
                </a:ext>
              </a:extLst>
            </p:cNvPr>
            <p:cNvSpPr/>
            <p:nvPr/>
          </p:nvSpPr>
          <p:spPr>
            <a:xfrm>
              <a:off x="4499992" y="1491630"/>
              <a:ext cx="3096344" cy="1512168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ผู้ดูแลระบบ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(Admin)</a:t>
              </a:r>
            </a:p>
            <a:p>
              <a:pPr marL="114300" lvl="1" indent="-114300" defTabSz="622300">
                <a:lnSpc>
                  <a:spcPct val="5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หรือแก้ไขข้อมูลผู้ใช้งาน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หรือแก้ไขข้อมูลหมวดหมู่ของ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กำลังได้รับความนิยม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สามารถเรียกดูประวัติการให้คะแนนของผู้ใช้งาน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Freeform: Shape 133">
              <a:extLst>
                <a:ext uri="{FF2B5EF4-FFF2-40B4-BE49-F238E27FC236}">
                  <a16:creationId xmlns:a16="http://schemas.microsoft.com/office/drawing/2014/main" xmlns="" id="{1B82DE34-F3FF-44FA-8957-A1F2C40E028B}"/>
                </a:ext>
              </a:extLst>
            </p:cNvPr>
            <p:cNvSpPr/>
            <p:nvPr/>
          </p:nvSpPr>
          <p:spPr>
            <a:xfrm>
              <a:off x="4499992" y="3075806"/>
              <a:ext cx="3096344" cy="180020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ผู้ใช้งาน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(User)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สามารถเห็นข้อมูล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มีการแนะนำจากระบบ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สามารถให้คะแนนความพึงพอใจที่มีต่อ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สามารถแสดงความคิดเห็นต่อ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สามารถค้นหาข้อมูล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สามารถเลือกหมวดหมู่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1482559" y="3309131"/>
            <a:ext cx="2632717" cy="2283719"/>
            <a:chOff x="1482559" y="2877986"/>
            <a:chExt cx="2632717" cy="2024401"/>
          </a:xfrm>
        </p:grpSpPr>
        <p:sp>
          <p:nvSpPr>
            <p:cNvPr id="14" name="Freeform: Shape 134">
              <a:extLst>
                <a:ext uri="{FF2B5EF4-FFF2-40B4-BE49-F238E27FC236}">
                  <a16:creationId xmlns:a16="http://schemas.microsoft.com/office/drawing/2014/main" xmlns="" id="{B1B84D97-A97C-469B-88FF-E81F71969A06}"/>
                </a:ext>
              </a:extLst>
            </p:cNvPr>
            <p:cNvSpPr/>
            <p:nvPr/>
          </p:nvSpPr>
          <p:spPr>
            <a:xfrm>
              <a:off x="1482559" y="2877986"/>
              <a:ext cx="2632717" cy="2024401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ระบบฐานข้อมูล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" name="Freeform: Shape 135">
              <a:extLst>
                <a:ext uri="{FF2B5EF4-FFF2-40B4-BE49-F238E27FC236}">
                  <a16:creationId xmlns:a16="http://schemas.microsoft.com/office/drawing/2014/main" xmlns="" id="{E087DFE5-1D0E-453F-8C05-9AC3419B8B4C}"/>
                </a:ext>
              </a:extLst>
            </p:cNvPr>
            <p:cNvSpPr/>
            <p:nvPr/>
          </p:nvSpPr>
          <p:spPr>
            <a:xfrm>
              <a:off x="1547664" y="3343905"/>
              <a:ext cx="2502510" cy="149465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ฐานข้อมูลที่เก็บผู้ใช้งาน เช่น ชื่อผู้ใช้งานหรือ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อีเมล์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และรหัสผ่านสำหรับเข้าสู่ระบบ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เก็บข้อมูลรายละเอียดของ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ชื่อ 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ข้อมูลที่เก็บคะแนนความพึงพอใจของผู้ใช้งานที่มีต่อ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คะแนน ความคิดเห็นของผู้ใช้งาน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{F5BE5051-9097-4ABD-A66D-832D47105756}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85337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Android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7663" y="718130"/>
            <a:ext cx="3839439" cy="54299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818935685"/>
              </p:ext>
            </p:extLst>
          </p:nvPr>
        </p:nvGraphicFramePr>
        <p:xfrm>
          <a:off x="1259632" y="980728"/>
          <a:ext cx="7128792" cy="49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peech Bubble: Rectangle with Corners Rounded 4">
            <a:extLst>
              <a:ext uri="{FF2B5EF4-FFF2-40B4-BE49-F238E27FC236}">
                <a16:creationId xmlns:a16="http://schemas.microsoft.com/office/drawing/2014/main" xmlns="" id="{3AEE3AC2-D036-4220-BFE3-07A0A7163EAB}"/>
              </a:ext>
            </a:extLst>
          </p:cNvPr>
          <p:cNvSpPr/>
          <p:nvPr/>
        </p:nvSpPr>
        <p:spPr bwMode="auto">
          <a:xfrm>
            <a:off x="1365117" y="188640"/>
            <a:ext cx="2510901" cy="1031947"/>
          </a:xfrm>
          <a:prstGeom prst="wedgeRoundRectCallout">
            <a:avLst>
              <a:gd name="adj1" fmla="val 67293"/>
              <a:gd name="adj2" fmla="val 43512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8" name="Speech Bubble: Rectangle with Corners Rounded 38">
            <a:extLst>
              <a:ext uri="{FF2B5EF4-FFF2-40B4-BE49-F238E27FC236}">
                <a16:creationId xmlns:a16="http://schemas.microsoft.com/office/drawing/2014/main" xmlns="" id="{57F3664C-1973-4FD5-B9EC-C1AA107A1FD3}"/>
              </a:ext>
            </a:extLst>
          </p:cNvPr>
          <p:cNvSpPr/>
          <p:nvPr/>
        </p:nvSpPr>
        <p:spPr bwMode="auto">
          <a:xfrm>
            <a:off x="6196731" y="3068960"/>
            <a:ext cx="2695749" cy="623329"/>
          </a:xfrm>
          <a:prstGeom prst="wedgeRoundRectCallout">
            <a:avLst>
              <a:gd name="adj1" fmla="val -35901"/>
              <a:gd name="adj2" fmla="val -94895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9" name="Speech Bubble: Rectangle with Corners Rounded 40">
            <a:extLst>
              <a:ext uri="{FF2B5EF4-FFF2-40B4-BE49-F238E27FC236}">
                <a16:creationId xmlns:a16="http://schemas.microsoft.com/office/drawing/2014/main" xmlns="" id="{7EEBEDC4-DAAC-48FF-847E-5A4989196FEB}"/>
              </a:ext>
            </a:extLst>
          </p:cNvPr>
          <p:cNvSpPr/>
          <p:nvPr/>
        </p:nvSpPr>
        <p:spPr bwMode="auto">
          <a:xfrm>
            <a:off x="6196731" y="5074154"/>
            <a:ext cx="2526231" cy="623329"/>
          </a:xfrm>
          <a:prstGeom prst="wedgeRoundRectCallout">
            <a:avLst>
              <a:gd name="adj1" fmla="val -38030"/>
              <a:gd name="adj2" fmla="val -102635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10" name="Speech Bubble: Rectangle with Corners Rounded 42">
            <a:extLst>
              <a:ext uri="{FF2B5EF4-FFF2-40B4-BE49-F238E27FC236}">
                <a16:creationId xmlns:a16="http://schemas.microsoft.com/office/drawing/2014/main" xmlns="" id="{B6A08B79-584B-4EEC-A4C3-72A4678D3EED}"/>
              </a:ext>
            </a:extLst>
          </p:cNvPr>
          <p:cNvSpPr/>
          <p:nvPr/>
        </p:nvSpPr>
        <p:spPr bwMode="auto">
          <a:xfrm>
            <a:off x="1187624" y="5401303"/>
            <a:ext cx="2610438" cy="864177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11" name="Speech Bubble: Rectangle with Corners Rounded 43">
            <a:extLst>
              <a:ext uri="{FF2B5EF4-FFF2-40B4-BE49-F238E27FC236}">
                <a16:creationId xmlns:a16="http://schemas.microsoft.com/office/drawing/2014/main" xmlns="" id="{1BD7652A-AF66-4C96-A042-EF82F7D623A5}"/>
              </a:ext>
            </a:extLst>
          </p:cNvPr>
          <p:cNvSpPr/>
          <p:nvPr/>
        </p:nvSpPr>
        <p:spPr bwMode="auto">
          <a:xfrm>
            <a:off x="219235" y="3140968"/>
            <a:ext cx="2273608" cy="7482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12" name="Speech Bubble: Rectangle with Corners Rounded 44">
            <a:extLst>
              <a:ext uri="{FF2B5EF4-FFF2-40B4-BE49-F238E27FC236}">
                <a16:creationId xmlns:a16="http://schemas.microsoft.com/office/drawing/2014/main" xmlns="" id="{4EB0E052-B0C3-4050-ABDD-1AB566707E37}"/>
              </a:ext>
            </a:extLst>
          </p:cNvPr>
          <p:cNvSpPr/>
          <p:nvPr/>
        </p:nvSpPr>
        <p:spPr bwMode="auto">
          <a:xfrm>
            <a:off x="92924" y="1586150"/>
            <a:ext cx="2189400" cy="797966"/>
          </a:xfrm>
          <a:prstGeom prst="wedgeRoundRectCallout">
            <a:avLst>
              <a:gd name="adj1" fmla="val 65751"/>
              <a:gd name="adj2" fmla="val 34384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8749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001838" y="591613"/>
            <a:ext cx="5140316" cy="40017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213050" y="804150"/>
            <a:ext cx="4717800" cy="3007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400" cy="21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356659"/>
            <a:ext cx="673224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4" y="1508788"/>
            <a:ext cx="5611091" cy="768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81092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96734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2310001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4" y="2697911"/>
            <a:ext cx="5611091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72934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88576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3499124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4" y="3887033"/>
            <a:ext cx="5611091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64776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80418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4688247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4" y="5076156"/>
            <a:ext cx="5611091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56618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72260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5877369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6878137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5"/>
          <p:cNvSpPr/>
          <p:nvPr/>
        </p:nvSpPr>
        <p:spPr>
          <a:xfrm>
            <a:off x="818966" y="2386788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5" name="Shape 266"/>
          <p:cNvSpPr/>
          <p:nvPr/>
        </p:nvSpPr>
        <p:spPr>
          <a:xfrm>
            <a:off x="6219566" y="2402808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>
          <a:xfrm>
            <a:off x="1460490" y="602128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Set from Movie lens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hape 268"/>
          <p:cNvSpPr/>
          <p:nvPr/>
        </p:nvSpPr>
        <p:spPr>
          <a:xfrm>
            <a:off x="3499281" y="2402808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บวก 7"/>
          <p:cNvSpPr/>
          <p:nvPr/>
        </p:nvSpPr>
        <p:spPr>
          <a:xfrm>
            <a:off x="2691174" y="2890844"/>
            <a:ext cx="1080120" cy="1080120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เท่ากับ 8"/>
          <p:cNvSpPr/>
          <p:nvPr/>
        </p:nvSpPr>
        <p:spPr>
          <a:xfrm>
            <a:off x="5427477" y="2906721"/>
            <a:ext cx="1064243" cy="1064243"/>
          </a:xfrm>
          <a:prstGeom prst="mathEqual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7308304" y="188640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989865" y="4547028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คะแนนจากผู้ใช้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4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4448132" y="1932211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กระบวนการคิด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99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6"/>
          <p:cNvSpPr/>
          <p:nvPr/>
        </p:nvSpPr>
        <p:spPr>
          <a:xfrm>
            <a:off x="6268030" y="2458032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เครื่องหมายบั้ง 7"/>
          <p:cNvSpPr/>
          <p:nvPr/>
        </p:nvSpPr>
        <p:spPr>
          <a:xfrm>
            <a:off x="3016726" y="3126088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xmlns="" id="{1F83A45A-C708-4CF8-992D-4EB2CC398889}"/>
              </a:ext>
            </a:extLst>
          </p:cNvPr>
          <p:cNvGrpSpPr/>
          <p:nvPr/>
        </p:nvGrpSpPr>
        <p:grpSpPr>
          <a:xfrm>
            <a:off x="4095957" y="2843967"/>
            <a:ext cx="3924124" cy="443941"/>
            <a:chOff x="4321775" y="2922961"/>
            <a:chExt cx="3924124" cy="443941"/>
          </a:xfrm>
        </p:grpSpPr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xmlns="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xmlns="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2" name="Parallelogram 14">
                <a:extLst>
                  <a:ext uri="{FF2B5EF4-FFF2-40B4-BE49-F238E27FC236}">
                    <a16:creationId xmlns:a16="http://schemas.microsoft.com/office/drawing/2014/main" xmlns="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Parallelogram 15">
                <a:extLst>
                  <a:ext uri="{FF2B5EF4-FFF2-40B4-BE49-F238E27FC236}">
                    <a16:creationId xmlns:a16="http://schemas.microsoft.com/office/drawing/2014/main" xmlns="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Parallelogram 16">
                <a:extLst>
                  <a:ext uri="{FF2B5EF4-FFF2-40B4-BE49-F238E27FC236}">
                    <a16:creationId xmlns:a16="http://schemas.microsoft.com/office/drawing/2014/main" xmlns="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Parallelogram 17">
                <a:extLst>
                  <a:ext uri="{FF2B5EF4-FFF2-40B4-BE49-F238E27FC236}">
                    <a16:creationId xmlns:a16="http://schemas.microsoft.com/office/drawing/2014/main" xmlns="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8">
                <a:extLst>
                  <a:ext uri="{FF2B5EF4-FFF2-40B4-BE49-F238E27FC236}">
                    <a16:creationId xmlns:a16="http://schemas.microsoft.com/office/drawing/2014/main" xmlns="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9">
                <a:extLst>
                  <a:ext uri="{FF2B5EF4-FFF2-40B4-BE49-F238E27FC236}">
                    <a16:creationId xmlns:a16="http://schemas.microsoft.com/office/drawing/2014/main" xmlns="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20">
                <a:extLst>
                  <a:ext uri="{FF2B5EF4-FFF2-40B4-BE49-F238E27FC236}">
                    <a16:creationId xmlns:a16="http://schemas.microsoft.com/office/drawing/2014/main" xmlns="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xmlns="" id="{7C9120DE-0010-4959-A239-9B98DD561A91}"/>
              </a:ext>
            </a:extLst>
          </p:cNvPr>
          <p:cNvGrpSpPr/>
          <p:nvPr/>
        </p:nvGrpSpPr>
        <p:grpSpPr>
          <a:xfrm>
            <a:off x="4575996" y="3474236"/>
            <a:ext cx="3924124" cy="443940"/>
            <a:chOff x="4321775" y="3425038"/>
            <a:chExt cx="3924124" cy="443940"/>
          </a:xfrm>
        </p:grpSpPr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xmlns="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xmlns="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2" name="Parallelogram 22">
                <a:extLst>
                  <a:ext uri="{FF2B5EF4-FFF2-40B4-BE49-F238E27FC236}">
                    <a16:creationId xmlns:a16="http://schemas.microsoft.com/office/drawing/2014/main" xmlns="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23">
                <a:extLst>
                  <a:ext uri="{FF2B5EF4-FFF2-40B4-BE49-F238E27FC236}">
                    <a16:creationId xmlns:a16="http://schemas.microsoft.com/office/drawing/2014/main" xmlns="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4">
                <a:extLst>
                  <a:ext uri="{FF2B5EF4-FFF2-40B4-BE49-F238E27FC236}">
                    <a16:creationId xmlns:a16="http://schemas.microsoft.com/office/drawing/2014/main" xmlns="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5">
                <a:extLst>
                  <a:ext uri="{FF2B5EF4-FFF2-40B4-BE49-F238E27FC236}">
                    <a16:creationId xmlns:a16="http://schemas.microsoft.com/office/drawing/2014/main" xmlns="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6">
                <a:extLst>
                  <a:ext uri="{FF2B5EF4-FFF2-40B4-BE49-F238E27FC236}">
                    <a16:creationId xmlns:a16="http://schemas.microsoft.com/office/drawing/2014/main" xmlns="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7">
                <a:extLst>
                  <a:ext uri="{FF2B5EF4-FFF2-40B4-BE49-F238E27FC236}">
                    <a16:creationId xmlns:a16="http://schemas.microsoft.com/office/drawing/2014/main" xmlns="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8">
                <a:extLst>
                  <a:ext uri="{FF2B5EF4-FFF2-40B4-BE49-F238E27FC236}">
                    <a16:creationId xmlns:a16="http://schemas.microsoft.com/office/drawing/2014/main" xmlns="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7352519" y="188641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30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9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xmlns="" id="{58334A7E-B436-4701-BD5D-AE55BC8ADEB8}"/>
              </a:ext>
            </a:extLst>
          </p:cNvPr>
          <p:cNvSpPr/>
          <p:nvPr/>
        </p:nvSpPr>
        <p:spPr>
          <a:xfrm>
            <a:off x="4305263" y="4087159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xmlns="" id="{C16DBE3D-921D-4135-BF3A-521C0F17A869}"/>
              </a:ext>
            </a:extLst>
          </p:cNvPr>
          <p:cNvSpPr/>
          <p:nvPr/>
        </p:nvSpPr>
        <p:spPr>
          <a:xfrm>
            <a:off x="3054129" y="2286958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xmlns="" id="{EC350A4E-C816-41D1-A2FC-E421AE72F3D3}"/>
              </a:ext>
            </a:extLst>
          </p:cNvPr>
          <p:cNvSpPr/>
          <p:nvPr/>
        </p:nvSpPr>
        <p:spPr>
          <a:xfrm>
            <a:off x="4737311" y="1638887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xmlns="" id="{7FF63DF9-CEEF-459B-83D6-A08FEAF28FF3}"/>
              </a:ext>
            </a:extLst>
          </p:cNvPr>
          <p:cNvSpPr/>
          <p:nvPr/>
        </p:nvSpPr>
        <p:spPr>
          <a:xfrm>
            <a:off x="1712975" y="253329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6F9B5C63-EC9A-4340-9827-2B687FF8F960}"/>
              </a:ext>
            </a:extLst>
          </p:cNvPr>
          <p:cNvSpPr/>
          <p:nvPr/>
        </p:nvSpPr>
        <p:spPr>
          <a:xfrm>
            <a:off x="1518722" y="3481407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xmlns="" id="{341E2B2A-FBC9-4308-AD8B-FD478A426F12}"/>
              </a:ext>
            </a:extLst>
          </p:cNvPr>
          <p:cNvSpPr/>
          <p:nvPr/>
        </p:nvSpPr>
        <p:spPr>
          <a:xfrm>
            <a:off x="6185059" y="2378722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6390A8D4-C698-4712-BDAF-4CED39D83F0D}"/>
              </a:ext>
            </a:extLst>
          </p:cNvPr>
          <p:cNvSpPr/>
          <p:nvPr/>
        </p:nvSpPr>
        <p:spPr>
          <a:xfrm>
            <a:off x="5436470" y="3402901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7">
            <a:extLst>
              <a:ext uri="{FF2B5EF4-FFF2-40B4-BE49-F238E27FC236}">
                <a16:creationId xmlns:a16="http://schemas.microsoft.com/office/drawing/2014/main" xmlns="" id="{38050C58-FF22-4825-BA86-0EF6990F8CC0}"/>
              </a:ext>
            </a:extLst>
          </p:cNvPr>
          <p:cNvSpPr/>
          <p:nvPr/>
        </p:nvSpPr>
        <p:spPr>
          <a:xfrm>
            <a:off x="4524046" y="5366194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1">
            <a:extLst>
              <a:ext uri="{FF2B5EF4-FFF2-40B4-BE49-F238E27FC236}">
                <a16:creationId xmlns:a16="http://schemas.microsoft.com/office/drawing/2014/main" xmlns="" id="{ACF9C591-A629-47A3-A0D3-0ED3D8843C67}"/>
              </a:ext>
            </a:extLst>
          </p:cNvPr>
          <p:cNvSpPr/>
          <p:nvPr/>
        </p:nvSpPr>
        <p:spPr>
          <a:xfrm>
            <a:off x="3536794" y="4209706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3">
            <a:extLst>
              <a:ext uri="{FF2B5EF4-FFF2-40B4-BE49-F238E27FC236}">
                <a16:creationId xmlns:a16="http://schemas.microsoft.com/office/drawing/2014/main" xmlns="" id="{0AB8649E-51F0-45B1-B63B-AEC362008AFA}"/>
              </a:ext>
            </a:extLst>
          </p:cNvPr>
          <p:cNvSpPr/>
          <p:nvPr/>
        </p:nvSpPr>
        <p:spPr>
          <a:xfrm>
            <a:off x="4170096" y="1952199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23F532C8-1E16-48F4-AD72-85FD480D6E7B}"/>
              </a:ext>
            </a:extLst>
          </p:cNvPr>
          <p:cNvSpPr/>
          <p:nvPr/>
        </p:nvSpPr>
        <p:spPr>
          <a:xfrm>
            <a:off x="3209445" y="4762470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79E57FB-0512-4CBD-B5AD-69409F861846}"/>
              </a:ext>
            </a:extLst>
          </p:cNvPr>
          <p:cNvSpPr/>
          <p:nvPr/>
        </p:nvSpPr>
        <p:spPr>
          <a:xfrm>
            <a:off x="5725776" y="3869906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51EDD40-02FC-48C8-BA16-B0557214EDAF}"/>
              </a:ext>
            </a:extLst>
          </p:cNvPr>
          <p:cNvSpPr/>
          <p:nvPr/>
        </p:nvSpPr>
        <p:spPr>
          <a:xfrm>
            <a:off x="2398081" y="4640121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9C49AB-3BBE-41D0-8404-CB2487470928}"/>
              </a:ext>
            </a:extLst>
          </p:cNvPr>
          <p:cNvSpPr/>
          <p:nvPr/>
        </p:nvSpPr>
        <p:spPr>
          <a:xfrm>
            <a:off x="6187306" y="3335340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Speech Bubble: Rectangle with Corners Rounded 21">
            <a:extLst>
              <a:ext uri="{FF2B5EF4-FFF2-40B4-BE49-F238E27FC236}">
                <a16:creationId xmlns:a16="http://schemas.microsoft.com/office/drawing/2014/main" xmlns="" id="{7D9057A4-23B5-4067-946B-C6D27543FCF4}"/>
              </a:ext>
            </a:extLst>
          </p:cNvPr>
          <p:cNvSpPr/>
          <p:nvPr/>
        </p:nvSpPr>
        <p:spPr bwMode="auto">
          <a:xfrm>
            <a:off x="539552" y="1337074"/>
            <a:ext cx="2876627" cy="1020072"/>
          </a:xfrm>
          <a:prstGeom prst="wedgeRoundRectCallout">
            <a:avLst>
              <a:gd name="adj1" fmla="val 25312"/>
              <a:gd name="adj2" fmla="val 8761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20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1" name="Speech Bubble: Rectangle with Corners Rounded 22">
            <a:extLst>
              <a:ext uri="{FF2B5EF4-FFF2-40B4-BE49-F238E27FC236}">
                <a16:creationId xmlns:a16="http://schemas.microsoft.com/office/drawing/2014/main" xmlns="" id="{913A55D3-0C03-40A6-9311-56793FAA523A}"/>
              </a:ext>
            </a:extLst>
          </p:cNvPr>
          <p:cNvSpPr/>
          <p:nvPr/>
        </p:nvSpPr>
        <p:spPr bwMode="auto">
          <a:xfrm>
            <a:off x="5986114" y="5053052"/>
            <a:ext cx="2677021" cy="1160516"/>
          </a:xfrm>
          <a:prstGeom prst="wedgeRoundRectCallout">
            <a:avLst>
              <a:gd name="adj1" fmla="val -58851"/>
              <a:gd name="adj2" fmla="val -42105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2" name="Speech Bubble: Rectangle with Corners Rounded 23">
            <a:extLst>
              <a:ext uri="{FF2B5EF4-FFF2-40B4-BE49-F238E27FC236}">
                <a16:creationId xmlns:a16="http://schemas.microsoft.com/office/drawing/2014/main" xmlns="" id="{BE35A67B-D445-432B-92A3-CD3F00C51F42}"/>
              </a:ext>
            </a:extLst>
          </p:cNvPr>
          <p:cNvSpPr/>
          <p:nvPr/>
        </p:nvSpPr>
        <p:spPr bwMode="auto">
          <a:xfrm>
            <a:off x="6184029" y="498461"/>
            <a:ext cx="2464244" cy="1140426"/>
          </a:xfrm>
          <a:prstGeom prst="wedgeRoundRectCallout">
            <a:avLst>
              <a:gd name="adj1" fmla="val -51853"/>
              <a:gd name="adj2" fmla="val 9022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9917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/>
          <p:cNvSpPr txBox="1">
            <a:spLocks/>
          </p:cNvSpPr>
          <p:nvPr/>
        </p:nvSpPr>
        <p:spPr>
          <a:xfrm>
            <a:off x="1038710" y="548680"/>
            <a:ext cx="6534300" cy="87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ข้อดีและข้อเสีย</a:t>
            </a:r>
            <a:endParaRPr lang="en-US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467100" y="1999439"/>
            <a:ext cx="4032892" cy="3382978"/>
            <a:chOff x="467100" y="1206816"/>
            <a:chExt cx="4032892" cy="3382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1115616" y="1851849"/>
              <a:ext cx="3384376" cy="273794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" name="กลุ่ม 8"/>
            <p:cNvGrpSpPr/>
            <p:nvPr/>
          </p:nvGrpSpPr>
          <p:grpSpPr>
            <a:xfrm>
              <a:off x="467100" y="1206816"/>
              <a:ext cx="1565206" cy="1290067"/>
              <a:chOff x="899148" y="1210986"/>
              <a:chExt cx="1565206" cy="1290067"/>
            </a:xfrm>
          </p:grpSpPr>
          <p:grpSp>
            <p:nvGrpSpPr>
              <p:cNvPr id="10" name="กลุ่ม 9"/>
              <p:cNvGrpSpPr/>
              <p:nvPr/>
            </p:nvGrpSpPr>
            <p:grpSpPr>
              <a:xfrm>
                <a:off x="899148" y="1210986"/>
                <a:ext cx="1565206" cy="1290067"/>
                <a:chOff x="2962275" y="1209675"/>
                <a:chExt cx="3305325" cy="2724300"/>
              </a:xfrm>
            </p:grpSpPr>
            <p:sp>
              <p:nvSpPr>
                <p:cNvPr id="12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3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Shape 227"/>
                <p:cNvSpPr/>
                <p:nvPr/>
              </p:nvSpPr>
              <p:spPr>
                <a:xfrm>
                  <a:off x="2962275" y="1543050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Shape 228"/>
                <p:cNvSpPr/>
                <p:nvPr/>
              </p:nvSpPr>
              <p:spPr>
                <a:xfrm>
                  <a:off x="5295900" y="2897050"/>
                  <a:ext cx="971700" cy="971700"/>
                </a:xfrm>
                <a:prstGeom prst="donut">
                  <a:avLst>
                    <a:gd name="adj" fmla="val 12811"/>
                  </a:avLst>
                </a:prstGeom>
                <a:solidFill>
                  <a:schemeClr val="accent6">
                    <a:lumMod val="60000"/>
                    <a:lumOff val="4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1" name="Shape 541"/>
              <p:cNvSpPr/>
              <p:nvPr/>
            </p:nvSpPr>
            <p:spPr>
              <a:xfrm>
                <a:off x="1161288" y="1349444"/>
                <a:ext cx="1000329" cy="1000329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11308" y="10210"/>
                    </a:moveTo>
                    <a:lnTo>
                      <a:pt x="11406" y="10234"/>
                    </a:lnTo>
                    <a:lnTo>
                      <a:pt x="11479" y="10259"/>
                    </a:lnTo>
                    <a:lnTo>
                      <a:pt x="11577" y="10307"/>
                    </a:lnTo>
                    <a:lnTo>
                      <a:pt x="11650" y="10356"/>
                    </a:lnTo>
                    <a:lnTo>
                      <a:pt x="11699" y="10430"/>
                    </a:lnTo>
                    <a:lnTo>
                      <a:pt x="11748" y="10527"/>
                    </a:lnTo>
                    <a:lnTo>
                      <a:pt x="11772" y="10625"/>
                    </a:lnTo>
                    <a:lnTo>
                      <a:pt x="11797" y="10698"/>
                    </a:lnTo>
                    <a:lnTo>
                      <a:pt x="11772" y="10796"/>
                    </a:lnTo>
                    <a:lnTo>
                      <a:pt x="11748" y="10894"/>
                    </a:lnTo>
                    <a:lnTo>
                      <a:pt x="11699" y="10967"/>
                    </a:lnTo>
                    <a:lnTo>
                      <a:pt x="11650" y="11065"/>
                    </a:lnTo>
                    <a:lnTo>
                      <a:pt x="11235" y="11431"/>
                    </a:lnTo>
                    <a:lnTo>
                      <a:pt x="10795" y="11773"/>
                    </a:lnTo>
                    <a:lnTo>
                      <a:pt x="10307" y="12041"/>
                    </a:lnTo>
                    <a:lnTo>
                      <a:pt x="9819" y="12286"/>
                    </a:lnTo>
                    <a:lnTo>
                      <a:pt x="9281" y="12457"/>
                    </a:lnTo>
                    <a:lnTo>
                      <a:pt x="8768" y="12603"/>
                    </a:lnTo>
                    <a:lnTo>
                      <a:pt x="8207" y="12676"/>
                    </a:lnTo>
                    <a:lnTo>
                      <a:pt x="7645" y="12701"/>
                    </a:lnTo>
                    <a:lnTo>
                      <a:pt x="7083" y="12676"/>
                    </a:lnTo>
                    <a:lnTo>
                      <a:pt x="6521" y="12603"/>
                    </a:lnTo>
                    <a:lnTo>
                      <a:pt x="6009" y="12457"/>
                    </a:lnTo>
                    <a:lnTo>
                      <a:pt x="5471" y="12286"/>
                    </a:lnTo>
                    <a:lnTo>
                      <a:pt x="4983" y="12041"/>
                    </a:lnTo>
                    <a:lnTo>
                      <a:pt x="4494" y="11773"/>
                    </a:lnTo>
                    <a:lnTo>
                      <a:pt x="4055" y="11431"/>
                    </a:lnTo>
                    <a:lnTo>
                      <a:pt x="3640" y="11065"/>
                    </a:lnTo>
                    <a:lnTo>
                      <a:pt x="3591" y="10967"/>
                    </a:lnTo>
                    <a:lnTo>
                      <a:pt x="3542" y="10894"/>
                    </a:lnTo>
                    <a:lnTo>
                      <a:pt x="3517" y="10796"/>
                    </a:lnTo>
                    <a:lnTo>
                      <a:pt x="3493" y="10698"/>
                    </a:lnTo>
                    <a:lnTo>
                      <a:pt x="3517" y="10625"/>
                    </a:lnTo>
                    <a:lnTo>
                      <a:pt x="3542" y="10527"/>
                    </a:lnTo>
                    <a:lnTo>
                      <a:pt x="3591" y="10430"/>
                    </a:lnTo>
                    <a:lnTo>
                      <a:pt x="3640" y="10356"/>
                    </a:lnTo>
                    <a:lnTo>
                      <a:pt x="3713" y="10307"/>
                    </a:lnTo>
                    <a:lnTo>
                      <a:pt x="3811" y="10259"/>
                    </a:lnTo>
                    <a:lnTo>
                      <a:pt x="3884" y="10234"/>
                    </a:lnTo>
                    <a:lnTo>
                      <a:pt x="3981" y="10210"/>
                    </a:lnTo>
                    <a:lnTo>
                      <a:pt x="4079" y="10234"/>
                    </a:lnTo>
                    <a:lnTo>
                      <a:pt x="4177" y="10259"/>
                    </a:lnTo>
                    <a:lnTo>
                      <a:pt x="4250" y="10307"/>
                    </a:lnTo>
                    <a:lnTo>
                      <a:pt x="4323" y="10356"/>
                    </a:lnTo>
                    <a:lnTo>
                      <a:pt x="4690" y="10674"/>
                    </a:lnTo>
                    <a:lnTo>
                      <a:pt x="5056" y="10942"/>
                    </a:lnTo>
                    <a:lnTo>
                      <a:pt x="5447" y="11187"/>
                    </a:lnTo>
                    <a:lnTo>
                      <a:pt x="5862" y="11382"/>
                    </a:lnTo>
                    <a:lnTo>
                      <a:pt x="6277" y="11529"/>
                    </a:lnTo>
                    <a:lnTo>
                      <a:pt x="6717" y="11651"/>
                    </a:lnTo>
                    <a:lnTo>
                      <a:pt x="7181" y="11700"/>
                    </a:lnTo>
                    <a:lnTo>
                      <a:pt x="7645" y="11724"/>
                    </a:lnTo>
                    <a:lnTo>
                      <a:pt x="8109" y="11700"/>
                    </a:lnTo>
                    <a:lnTo>
                      <a:pt x="8573" y="11651"/>
                    </a:lnTo>
                    <a:lnTo>
                      <a:pt x="9013" y="11529"/>
                    </a:lnTo>
                    <a:lnTo>
                      <a:pt x="9428" y="11382"/>
                    </a:lnTo>
                    <a:lnTo>
                      <a:pt x="9843" y="11187"/>
                    </a:lnTo>
                    <a:lnTo>
                      <a:pt x="10234" y="10942"/>
                    </a:lnTo>
                    <a:lnTo>
                      <a:pt x="10600" y="10674"/>
                    </a:lnTo>
                    <a:lnTo>
                      <a:pt x="10966" y="10356"/>
                    </a:lnTo>
                    <a:lnTo>
                      <a:pt x="11040" y="10307"/>
                    </a:lnTo>
                    <a:lnTo>
                      <a:pt x="11113" y="10259"/>
                    </a:lnTo>
                    <a:lnTo>
                      <a:pt x="11211" y="10234"/>
                    </a:lnTo>
                    <a:lnTo>
                      <a:pt x="11308" y="10210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0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0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6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1414754" y="3299793"/>
            <a:ext cx="3085238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22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xmlns="" id="{14A808DB-2574-414C-AE56-5DA4A23DAE74}"/>
              </a:ext>
            </a:extLst>
          </p:cNvPr>
          <p:cNvSpPr/>
          <p:nvPr/>
        </p:nvSpPr>
        <p:spPr>
          <a:xfrm>
            <a:off x="1945563" y="3915541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4644008" y="2006428"/>
            <a:ext cx="4014642" cy="3349273"/>
            <a:chOff x="4644008" y="1213805"/>
            <a:chExt cx="4014642" cy="334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สี่เหลี่ยมผืนผ้ามุมมน 18"/>
            <p:cNvSpPr/>
            <p:nvPr/>
          </p:nvSpPr>
          <p:spPr>
            <a:xfrm>
              <a:off x="4644008" y="1825133"/>
              <a:ext cx="3312368" cy="273794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0" name="กลุ่ม 19"/>
            <p:cNvGrpSpPr/>
            <p:nvPr/>
          </p:nvGrpSpPr>
          <p:grpSpPr>
            <a:xfrm>
              <a:off x="7102500" y="1213805"/>
              <a:ext cx="1556150" cy="1290067"/>
              <a:chOff x="5885991" y="1415363"/>
              <a:chExt cx="1556150" cy="1290067"/>
            </a:xfrm>
          </p:grpSpPr>
          <p:grpSp>
            <p:nvGrpSpPr>
              <p:cNvPr id="21" name="กลุ่ม 20"/>
              <p:cNvGrpSpPr/>
              <p:nvPr/>
            </p:nvGrpSpPr>
            <p:grpSpPr>
              <a:xfrm>
                <a:off x="5885991" y="1415363"/>
                <a:ext cx="1556150" cy="1290067"/>
                <a:chOff x="2847899" y="1209675"/>
                <a:chExt cx="3286201" cy="2724300"/>
              </a:xfrm>
            </p:grpSpPr>
            <p:sp>
              <p:nvSpPr>
                <p:cNvPr id="23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Shape 227"/>
                <p:cNvSpPr/>
                <p:nvPr/>
              </p:nvSpPr>
              <p:spPr>
                <a:xfrm>
                  <a:off x="5429400" y="1486559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Shape 228"/>
                <p:cNvSpPr/>
                <p:nvPr/>
              </p:nvSpPr>
              <p:spPr>
                <a:xfrm>
                  <a:off x="2847899" y="2962274"/>
                  <a:ext cx="971701" cy="971701"/>
                </a:xfrm>
                <a:prstGeom prst="donut">
                  <a:avLst>
                    <a:gd name="adj" fmla="val 12811"/>
                  </a:avLst>
                </a:prstGeom>
                <a:solidFill>
                  <a:srgbClr val="BBCD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2" name="Shape 542"/>
              <p:cNvSpPr/>
              <p:nvPr/>
            </p:nvSpPr>
            <p:spPr>
              <a:xfrm>
                <a:off x="6198101" y="1563030"/>
                <a:ext cx="1008643" cy="1008643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7645" y="10063"/>
                    </a:moveTo>
                    <a:lnTo>
                      <a:pt x="8207" y="10112"/>
                    </a:lnTo>
                    <a:lnTo>
                      <a:pt x="8768" y="10185"/>
                    </a:lnTo>
                    <a:lnTo>
                      <a:pt x="9281" y="10307"/>
                    </a:lnTo>
                    <a:lnTo>
                      <a:pt x="9819" y="10503"/>
                    </a:lnTo>
                    <a:lnTo>
                      <a:pt x="10307" y="10747"/>
                    </a:lnTo>
                    <a:lnTo>
                      <a:pt x="10796" y="11016"/>
                    </a:lnTo>
                    <a:lnTo>
                      <a:pt x="11235" y="11358"/>
                    </a:lnTo>
                    <a:lnTo>
                      <a:pt x="11650" y="11724"/>
                    </a:lnTo>
                    <a:lnTo>
                      <a:pt x="11699" y="11797"/>
                    </a:lnTo>
                    <a:lnTo>
                      <a:pt x="11748" y="11895"/>
                    </a:lnTo>
                    <a:lnTo>
                      <a:pt x="11772" y="11993"/>
                    </a:lnTo>
                    <a:lnTo>
                      <a:pt x="11797" y="12066"/>
                    </a:lnTo>
                    <a:lnTo>
                      <a:pt x="11772" y="12164"/>
                    </a:lnTo>
                    <a:lnTo>
                      <a:pt x="11748" y="12261"/>
                    </a:lnTo>
                    <a:lnTo>
                      <a:pt x="11699" y="12335"/>
                    </a:lnTo>
                    <a:lnTo>
                      <a:pt x="11650" y="12432"/>
                    </a:lnTo>
                    <a:lnTo>
                      <a:pt x="11577" y="12481"/>
                    </a:lnTo>
                    <a:lnTo>
                      <a:pt x="11479" y="12530"/>
                    </a:lnTo>
                    <a:lnTo>
                      <a:pt x="11406" y="12554"/>
                    </a:lnTo>
                    <a:lnTo>
                      <a:pt x="11211" y="12554"/>
                    </a:lnTo>
                    <a:lnTo>
                      <a:pt x="11113" y="12530"/>
                    </a:lnTo>
                    <a:lnTo>
                      <a:pt x="11040" y="12481"/>
                    </a:lnTo>
                    <a:lnTo>
                      <a:pt x="10966" y="12432"/>
                    </a:lnTo>
                    <a:lnTo>
                      <a:pt x="10600" y="12115"/>
                    </a:lnTo>
                    <a:lnTo>
                      <a:pt x="10234" y="11846"/>
                    </a:lnTo>
                    <a:lnTo>
                      <a:pt x="9843" y="11602"/>
                    </a:lnTo>
                    <a:lnTo>
                      <a:pt x="9428" y="11406"/>
                    </a:lnTo>
                    <a:lnTo>
                      <a:pt x="9013" y="11260"/>
                    </a:lnTo>
                    <a:lnTo>
                      <a:pt x="8573" y="11138"/>
                    </a:lnTo>
                    <a:lnTo>
                      <a:pt x="8109" y="11065"/>
                    </a:lnTo>
                    <a:lnTo>
                      <a:pt x="7645" y="11040"/>
                    </a:lnTo>
                    <a:lnTo>
                      <a:pt x="7181" y="11065"/>
                    </a:lnTo>
                    <a:lnTo>
                      <a:pt x="6717" y="11138"/>
                    </a:lnTo>
                    <a:lnTo>
                      <a:pt x="6277" y="11260"/>
                    </a:lnTo>
                    <a:lnTo>
                      <a:pt x="5862" y="11406"/>
                    </a:lnTo>
                    <a:lnTo>
                      <a:pt x="5447" y="11602"/>
                    </a:lnTo>
                    <a:lnTo>
                      <a:pt x="5056" y="11846"/>
                    </a:lnTo>
                    <a:lnTo>
                      <a:pt x="4690" y="12115"/>
                    </a:lnTo>
                    <a:lnTo>
                      <a:pt x="4323" y="12432"/>
                    </a:lnTo>
                    <a:lnTo>
                      <a:pt x="4250" y="12481"/>
                    </a:lnTo>
                    <a:lnTo>
                      <a:pt x="4177" y="12530"/>
                    </a:lnTo>
                    <a:lnTo>
                      <a:pt x="4079" y="12554"/>
                    </a:lnTo>
                    <a:lnTo>
                      <a:pt x="3884" y="12554"/>
                    </a:lnTo>
                    <a:lnTo>
                      <a:pt x="3811" y="12530"/>
                    </a:lnTo>
                    <a:lnTo>
                      <a:pt x="3713" y="12481"/>
                    </a:lnTo>
                    <a:lnTo>
                      <a:pt x="3640" y="12432"/>
                    </a:lnTo>
                    <a:lnTo>
                      <a:pt x="3591" y="12335"/>
                    </a:lnTo>
                    <a:lnTo>
                      <a:pt x="3542" y="12261"/>
                    </a:lnTo>
                    <a:lnTo>
                      <a:pt x="3517" y="12164"/>
                    </a:lnTo>
                    <a:lnTo>
                      <a:pt x="3493" y="12066"/>
                    </a:lnTo>
                    <a:lnTo>
                      <a:pt x="3517" y="11993"/>
                    </a:lnTo>
                    <a:lnTo>
                      <a:pt x="3542" y="11895"/>
                    </a:lnTo>
                    <a:lnTo>
                      <a:pt x="3591" y="11797"/>
                    </a:lnTo>
                    <a:lnTo>
                      <a:pt x="3640" y="11724"/>
                    </a:lnTo>
                    <a:lnTo>
                      <a:pt x="4055" y="11358"/>
                    </a:lnTo>
                    <a:lnTo>
                      <a:pt x="4494" y="11016"/>
                    </a:lnTo>
                    <a:lnTo>
                      <a:pt x="4983" y="10747"/>
                    </a:lnTo>
                    <a:lnTo>
                      <a:pt x="5471" y="10503"/>
                    </a:lnTo>
                    <a:lnTo>
                      <a:pt x="6009" y="10307"/>
                    </a:lnTo>
                    <a:lnTo>
                      <a:pt x="6521" y="10185"/>
                    </a:lnTo>
                    <a:lnTo>
                      <a:pt x="7083" y="10112"/>
                    </a:lnTo>
                    <a:lnTo>
                      <a:pt x="7645" y="10063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1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1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7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4910475" y="3652405"/>
            <a:ext cx="2757869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22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5604300" y="2705384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th-TH" sz="3600" b="1" i="1" kern="1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</a:t>
            </a:r>
            <a:endParaRPr lang="th-TH" sz="3600" b="1" i="1" kern="12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2483767" y="2705384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i="1" kern="12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</a:t>
            </a:r>
            <a:endParaRPr lang="th-TH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1798</Words>
  <Application>Microsoft Office PowerPoint</Application>
  <PresentationFormat>นำเสนอทางหน้าจอ (4:3)</PresentationFormat>
  <Paragraphs>325</Paragraphs>
  <Slides>56</Slides>
  <Notes>30</Notes>
  <HiddenSlides>29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13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56</vt:i4>
      </vt:variant>
    </vt:vector>
  </HeadingPairs>
  <TitlesOfParts>
    <vt:vector size="70" baseType="lpstr">
      <vt:lpstr>Arial</vt:lpstr>
      <vt:lpstr>Angsana New</vt:lpstr>
      <vt:lpstr>AngsanaUPC</vt:lpstr>
      <vt:lpstr>Wingdings</vt:lpstr>
      <vt:lpstr>Cordia New</vt:lpstr>
      <vt:lpstr>Malgun Gothic</vt:lpstr>
      <vt:lpstr>Source Sans Pro</vt:lpstr>
      <vt:lpstr>Varela Round</vt:lpstr>
      <vt:lpstr>Calibri</vt:lpstr>
      <vt:lpstr>Roboto Slab</vt:lpstr>
      <vt:lpstr>Nixie One</vt:lpstr>
      <vt:lpstr>Courier New</vt:lpstr>
      <vt:lpstr>TH Sarabun New</vt:lpstr>
      <vt:lpstr>Cordelia template</vt:lpstr>
      <vt:lpstr>ระบบแนะนำภาพยนตร์ โดยใช้การให้คะแนนของผู้ใช้งาน</vt:lpstr>
      <vt:lpstr>งานนำเสนอ PowerPoint</vt:lpstr>
      <vt:lpstr>บทนำและกระบวนการ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Machine Learning</vt:lpstr>
      <vt:lpstr>งานนำเสนอ PowerPoint</vt:lpstr>
      <vt:lpstr>การเรียนรู้แบบไม่มีผู้สอน</vt:lpstr>
      <vt:lpstr>การเรียนรู้แบบเสริมกำลัง</vt:lpstr>
      <vt:lpstr>Matrix Factorization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ประโยชน์ที่คาดว่าจะได้รับ</vt:lpstr>
      <vt:lpstr>สรุปและแนวทางในการพัฒนาต่อ</vt:lpstr>
      <vt:lpstr>Question&amp;Answer</vt:lpstr>
      <vt:lpstr>Hello!</vt:lpstr>
      <vt:lpstr>1. Transition headline</vt:lpstr>
      <vt:lpstr>งานนำเสนอ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งานนำเสนอ PowerPoint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Credits</vt:lpstr>
      <vt:lpstr>Presentation design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</dc:creator>
  <cp:lastModifiedBy>SAM</cp:lastModifiedBy>
  <cp:revision>24</cp:revision>
  <dcterms:modified xsi:type="dcterms:W3CDTF">2018-04-29T20:05:47Z</dcterms:modified>
</cp:coreProperties>
</file>